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cabularyninja@yahoo.com" initials="v" lastIdx="1" clrIdx="0">
    <p:extLst>
      <p:ext uri="{19B8F6BF-5375-455C-9EA6-DF929625EA0E}">
        <p15:presenceInfo xmlns:p15="http://schemas.microsoft.com/office/powerpoint/2012/main" userId="2fa6320d1b3feb7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00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29"/>
    <p:restoredTop sz="94685"/>
  </p:normalViewPr>
  <p:slideViewPr>
    <p:cSldViewPr snapToGrid="0" snapToObjects="1">
      <p:cViewPr>
        <p:scale>
          <a:sx n="164" d="100"/>
          <a:sy n="164" d="100"/>
        </p:scale>
        <p:origin x="872" y="-3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50AC7-5F75-5540-A613-91DA69DEB59A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A24CF-DEC8-CC4A-A654-D894121BE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68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70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122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590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06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48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454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60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78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56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87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50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01B88-E07E-FF42-BF97-3978ED562A37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45D4-2D4A-4844-A1C1-31B56C412C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artoon character with a mask and a blue letter&#10;&#10;Description automatically generated">
            <a:extLst>
              <a:ext uri="{FF2B5EF4-FFF2-40B4-BE49-F238E27FC236}">
                <a16:creationId xmlns:a16="http://schemas.microsoft.com/office/drawing/2014/main" id="{C7797A8C-BEEE-C568-9865-DA28B837ED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5"/>
          <a:stretch/>
        </p:blipFill>
        <p:spPr>
          <a:xfrm>
            <a:off x="1727072" y="1998133"/>
            <a:ext cx="3403853" cy="41825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55119E8-4B1D-60D8-8EB9-C86DF751EBDF}"/>
              </a:ext>
            </a:extLst>
          </p:cNvPr>
          <p:cNvSpPr txBox="1"/>
          <p:nvPr/>
        </p:nvSpPr>
        <p:spPr>
          <a:xfrm>
            <a:off x="279398" y="5816600"/>
            <a:ext cx="62992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YEAR 3</a:t>
            </a:r>
          </a:p>
          <a:p>
            <a:pPr algn="ctr"/>
            <a:r>
              <a:rPr lang="en-GB" sz="3600" b="1" dirty="0">
                <a:solidFill>
                  <a:schemeClr val="bg1"/>
                </a:solidFill>
                <a:latin typeface="Gill Sans MT" panose="020B0502020104020203" pitchFamily="34" charset="77"/>
              </a:rPr>
              <a:t>WHOLE YEAR OVERVIEW</a:t>
            </a:r>
          </a:p>
        </p:txBody>
      </p:sp>
    </p:spTree>
    <p:extLst>
      <p:ext uri="{BB962C8B-B14F-4D97-AF65-F5344CB8AC3E}">
        <p14:creationId xmlns:p14="http://schemas.microsoft.com/office/powerpoint/2010/main" val="180158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8593" y="215789"/>
            <a:ext cx="4860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u="sng" dirty="0">
                <a:latin typeface="Gill Sans MT" panose="020B0502020104020203" pitchFamily="34" charset="77"/>
                <a:cs typeface="Phosphate Inline" panose="02000506050000020004" pitchFamily="2" charset="77"/>
              </a:rPr>
              <a:t>YEAR 3 - WHOLE SCHOOL SPELLING  SYSTEM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563444"/>
              </p:ext>
            </p:extLst>
          </p:nvPr>
        </p:nvGraphicFramePr>
        <p:xfrm>
          <a:off x="185718" y="636842"/>
          <a:ext cx="6486568" cy="91352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0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08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8519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0"/>
                      </a:endParaRP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Gill Sans MT" panose="020B0502020104020203" pitchFamily="34" charset="0"/>
                        </a:rPr>
                        <a:t>Weeks 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8660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  <a:latin typeface="Gill Sans MT" panose="020B0502020104020203" pitchFamily="34" charset="0"/>
                        </a:rPr>
                        <a:t>1. Revision of the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bg1"/>
                          </a:solidFill>
                          <a:latin typeface="Gill Sans MT" panose="020B0502020104020203" pitchFamily="34" charset="0"/>
                        </a:rPr>
                        <a:t>alphabetic code</a:t>
                      </a:r>
                    </a:p>
                    <a:p>
                      <a:pPr marL="171450" indent="-171450" algn="ctr">
                        <a:buFontTx/>
                        <a:buChar char="-"/>
                      </a:pPr>
                      <a:r>
                        <a:rPr lang="en-GB" sz="900" dirty="0">
                          <a:solidFill>
                            <a:schemeClr val="bg1"/>
                          </a:solidFill>
                          <a:latin typeface="Gill Sans MT" panose="020B0502020104020203" pitchFamily="34" charset="0"/>
                        </a:rPr>
                        <a:t>Phonics</a:t>
                      </a:r>
                    </a:p>
                    <a:p>
                      <a:pPr marL="171450" indent="-171450" algn="ctr">
                        <a:buFontTx/>
                        <a:buChar char="-"/>
                      </a:pPr>
                      <a:endParaRPr lang="en-US" sz="900" dirty="0">
                        <a:solidFill>
                          <a:schemeClr val="bg1"/>
                        </a:solidFill>
                        <a:latin typeface="Gill Sans MT" panose="020B0502020104020203" pitchFamily="34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US" sz="700" i="1" dirty="0">
                          <a:solidFill>
                            <a:schemeClr val="bg1"/>
                          </a:solidFill>
                          <a:latin typeface="Gill Sans MT" panose="020B0502020104020203" pitchFamily="34" charset="0"/>
                        </a:rPr>
                        <a:t>No booklet</a:t>
                      </a:r>
                      <a:r>
                        <a:rPr lang="en-US" sz="700" i="1" baseline="0" dirty="0">
                          <a:solidFill>
                            <a:schemeClr val="bg1"/>
                          </a:solidFill>
                          <a:latin typeface="Gill Sans MT" panose="020B0502020104020203" pitchFamily="34" charset="0"/>
                        </a:rPr>
                        <a:t> for this rule. Teachers to review alphabetic knowledge with children.</a:t>
                      </a:r>
                      <a:endParaRPr lang="en-GB" sz="700" i="1" dirty="0">
                        <a:solidFill>
                          <a:schemeClr val="bg1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 Common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from key stage 1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setting non negotiables 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3. Statutory word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4. Revision of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Suffixes. Revision from Y2, </a:t>
                      </a:r>
                      <a:r>
                        <a:rPr lang="en-GB" sz="900" b="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ing</a:t>
                      </a:r>
                      <a:r>
                        <a:rPr lang="en-GB" sz="900" b="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 </a:t>
                      </a:r>
                      <a:r>
                        <a:rPr lang="en-GB" sz="900" b="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ed</a:t>
                      </a:r>
                      <a:r>
                        <a:rPr lang="en-GB" sz="900" b="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 </a:t>
                      </a:r>
                      <a:r>
                        <a:rPr lang="en-GB" sz="900" b="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er</a:t>
                      </a:r>
                      <a:r>
                        <a:rPr lang="en-GB" sz="900" b="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 </a:t>
                      </a:r>
                      <a:r>
                        <a:rPr lang="en-GB" sz="900" b="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est</a:t>
                      </a:r>
                      <a:r>
                        <a:rPr lang="en-GB" sz="900" b="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and plurals (-s and –</a:t>
                      </a:r>
                      <a:r>
                        <a:rPr lang="en-GB" sz="900" b="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es</a:t>
                      </a:r>
                      <a:r>
                        <a:rPr lang="en-GB" sz="900" b="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5. Adding suffixes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beginning with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vowel letters to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words of more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than one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syllable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6. The /ɪ/ sound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spelt y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elsewhere than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at the end of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words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0151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Autumn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</a:t>
                      </a:r>
                      <a:r>
                        <a:rPr lang="en-US" sz="900" dirty="0">
                          <a:latin typeface="Gill Sans MT" panose="020B0502020104020203" pitchFamily="34" charset="0"/>
                        </a:rPr>
                        <a:t>Common words</a:t>
                      </a:r>
                    </a:p>
                    <a:p>
                      <a:pPr algn="ctr"/>
                      <a:r>
                        <a:rPr lang="en-US" sz="900" dirty="0">
                          <a:latin typeface="Gill Sans MT" panose="020B0502020104020203" pitchFamily="34" charset="0"/>
                        </a:rPr>
                        <a:t>from key stage 1</a:t>
                      </a:r>
                    </a:p>
                    <a:p>
                      <a:pPr algn="ctr"/>
                      <a:r>
                        <a:rPr lang="en-US" sz="900" dirty="0">
                          <a:latin typeface="Gill Sans MT" panose="020B0502020104020203" pitchFamily="34" charset="0"/>
                        </a:rPr>
                        <a:t>and setting non negotiables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Statutory word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  <a:p>
                      <a:pPr algn="ctr"/>
                      <a:endParaRPr lang="en-GB" sz="900" dirty="0">
                        <a:latin typeface="Gill Sans MT" panose="020B0502020104020203" pitchFamily="34" charset="0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3. The /u/ sound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spelt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ou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4. Prefixes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mis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dis-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5. More prefixes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re-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sub-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tele-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6. More prefixes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super-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auto-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pre-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2033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from key stage 1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setting non negotiables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Statutory word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3. The suffix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ation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4. The suffix 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ly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5. Words with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endings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sounding like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</a:t>
                      </a:r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ʒə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 or /</a:t>
                      </a:r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tʃə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1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6. The suffix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 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ous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42887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Spring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from key stage 1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setting non negotiables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Statutory word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3. Endings which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sound like /</a:t>
                      </a:r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ʒen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/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-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sion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4. Endings which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sound like /</a:t>
                      </a:r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ʃən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/,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spelt 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tion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, –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sion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, –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ssion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, –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cian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5. </a:t>
                      </a:r>
                      <a:r>
                        <a:rPr lang="en-GB" sz="900" b="0">
                          <a:solidFill>
                            <a:schemeClr val="tx1"/>
                          </a:solidFill>
                          <a:latin typeface="Gill Sans MT" panose="020B0502020104020203" pitchFamily="34" charset="77"/>
                        </a:rPr>
                        <a:t>Recap and review of Year 2 words and rules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  <a:cs typeface="Gill Sans" panose="020B0502020104020203"/>
                        </a:rPr>
                        <a:t>6. More prefixes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re-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sub-</a:t>
                      </a:r>
                    </a:p>
                    <a:p>
                      <a:pPr algn="ctr"/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tele-</a:t>
                      </a:r>
                    </a:p>
                    <a:p>
                      <a:pPr algn="ctr"/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  <a:cs typeface="Gill Sans" panose="020B0502020104020203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48327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from key stage 1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setting non negotiables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Statutory word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3. Words with the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/k/ sound spelt</a:t>
                      </a:r>
                    </a:p>
                    <a:p>
                      <a:pPr algn="ctr"/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(Greek in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origin)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Words with the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/ʃ/ sound spelt</a:t>
                      </a:r>
                    </a:p>
                    <a:p>
                      <a:pPr algn="ctr"/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ch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(mostly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French in origin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4. Words ending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with the /g/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sound spelt –</a:t>
                      </a:r>
                    </a:p>
                    <a:p>
                      <a:pPr algn="ctr"/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gue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and the /k/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sound spelt –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que (French in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origin)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5. Words with the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/s/ sound spelt</a:t>
                      </a:r>
                    </a:p>
                    <a:p>
                      <a:pPr algn="ctr"/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sc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 (Latin in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origin)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6. Words with the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</a:t>
                      </a:r>
                      <a:r>
                        <a:rPr lang="en-GB" sz="900" i="0" dirty="0" err="1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eɪ</a:t>
                      </a: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</a:rPr>
                        <a:t>/ sound spelt</a:t>
                      </a:r>
                    </a:p>
                    <a:p>
                      <a:pPr algn="ctr"/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ei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eigh</a:t>
                      </a:r>
                      <a:r>
                        <a:rPr lang="en-GB" sz="900" i="1" dirty="0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, or </a:t>
                      </a:r>
                      <a:r>
                        <a:rPr lang="en-GB" sz="900" i="1" dirty="0" err="1">
                          <a:solidFill>
                            <a:srgbClr val="FF0000"/>
                          </a:solidFill>
                          <a:latin typeface="Gill Sans MT" panose="020B0502020104020203" pitchFamily="34" charset="0"/>
                        </a:rPr>
                        <a:t>ey</a:t>
                      </a:r>
                      <a:endParaRPr lang="en-GB" sz="900" i="1" dirty="0">
                        <a:solidFill>
                          <a:srgbClr val="FF0000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769"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>
                          <a:latin typeface="Gill Sans MT" panose="020B0502020104020203" pitchFamily="34" charset="0"/>
                        </a:rPr>
                        <a:t>Summer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1. Common words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from key stage 1</a:t>
                      </a:r>
                    </a:p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and setting non negotiables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0"/>
                        </a:rPr>
                        <a:t>2.</a:t>
                      </a:r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 Statutory word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baseline="0" dirty="0">
                          <a:latin typeface="Gill Sans MT" panose="020B0502020104020203" pitchFamily="34" charset="0"/>
                        </a:rPr>
                        <a:t>appropriate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3. Possessive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apostrophe with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plural words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4. Homophones</a:t>
                      </a:r>
                    </a:p>
                    <a:p>
                      <a:pPr algn="ctr"/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and near homophones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5. Homophones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sz="900" i="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and near homophones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6. Statutory word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list and adding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prefixes and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suffixes to these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where</a:t>
                      </a:r>
                    </a:p>
                    <a:p>
                      <a:pPr algn="ctr"/>
                      <a:r>
                        <a:rPr lang="en-GB" sz="900" dirty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Gill Sans" panose="020B0502020104020203"/>
                        </a:rPr>
                        <a:t>appropriate.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>
                          <a:latin typeface="Gill Sans MT" panose="020B0502020104020203" pitchFamily="34" charset="0"/>
                        </a:rPr>
                        <a:t>7. Review and assessment of spelling taught this half term.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025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2653</TotalTime>
  <Words>565</Words>
  <Application>Microsoft Macintosh PowerPoint</Application>
  <PresentationFormat>A4 Paper (210x297 mm)</PresentationFormat>
  <Paragraphs>159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vocabularyninja@yahoo.com</dc:creator>
  <cp:lastModifiedBy>Andrew Jennings</cp:lastModifiedBy>
  <cp:revision>54</cp:revision>
  <dcterms:created xsi:type="dcterms:W3CDTF">2020-04-07T16:27:58Z</dcterms:created>
  <dcterms:modified xsi:type="dcterms:W3CDTF">2025-04-09T07:25:38Z</dcterms:modified>
</cp:coreProperties>
</file>